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Nunito"/>
      <p:regular r:id="rId28"/>
      <p:bold r:id="rId29"/>
      <p:italic r:id="rId30"/>
      <p:boldItalic r:id="rId31"/>
    </p:embeddedFont>
    <p:embeddedFont>
      <p:font typeface="Maven Pro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5C9F923-A52B-4A0F-89DD-9A14B3C57E08}">
  <a:tblStyle styleId="{C5C9F923-A52B-4A0F-89DD-9A14B3C57E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Nuni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5.xml"/><Relationship Id="rId33" Type="http://schemas.openxmlformats.org/officeDocument/2006/relationships/font" Target="fonts/MavenPro-bold.fntdata"/><Relationship Id="rId10" Type="http://schemas.openxmlformats.org/officeDocument/2006/relationships/slide" Target="slides/slide4.xml"/><Relationship Id="rId32" Type="http://schemas.openxmlformats.org/officeDocument/2006/relationships/font" Target="fonts/MavenPro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aa532e1bf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aa532e1bf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클릭 1) 정확한 데이터를 추출하기 위하여 브랜드 자체 광고 및 조회수가 500 미만이거나 업로드 된지 6개월 이상 지난 영상은 데이터를 추출하지 않았음.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클릭 2) 조건에 맞는 영상에서는 영상 제목, 조회수, 업로드일자, 좋아요 갯수, 댓글 수, 채널의 이름과 구독자 수를 크롤링하였고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클릭 3) 그 과정에서 각각 다음과 같은 태그를 사용하였음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aa532e1bf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1aa532e1bf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제품별, 브랜드 별로 사람들에게 얼마나 인기있는 상품인가를 알아보려고 했습니다. 그래서 키워드분석 사이트인 ‘아이템 스카우트’에서 브랜드별로 사람들이 얼마나 검색해봤는지, 판매량은 어느 정도인지 등의 지표를 추출해왔습니다. class_name 함수를 사용했습니다.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aa532e1bf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aa532e1bf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검색량이 실제 판매량으로 연결이 되는지를 알아보고 싶어 회귀분석 툴을 사용해 보았습니다. 분석 결과, 검색이 많이되는 브랜드의 제품일 수록 판매량도 늘어난다는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유의미한 결과를 얻어 낼 수 있었습니다. 마케터의 입장에서는, 확실히 사람들이 제품을 많이 검색해보고 접하도록 하는 것이 중요함을 알 수 있습니다.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aa532e1bf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aa532e1bf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회귀분석의 결과를 요약하여 살펴보겠습니다. R-Squared를 통해 검색량이라는 변수가 판매량에 미치는 설명력이 13%정도 된다는 것을 알 수 있습니다. 또한 P 값이 낮아서 유의미한 결과로 해석할수 있습니다.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aa532e1bf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aa532e1bf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검색량, 판매량, 매출, 평균가격등의 관계를 직관적으로 알아보기 위해 산포도를 그려보았습니다. 3번 산포도에서 판매량과 매출이 직결 되는것으로 보아 모은 데이터가 어느 정도 신뢰성이 있다는 것을 알 수 있습니다. 2번 산포도를 보면 브랜드 제품의 평균 가격과 판매량은 상관관계가 크게 없어보입니다.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1aa532e1bf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1aa532e1bf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1aa532e1bf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1aa532e1bf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aa532e1bf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aa532e1bf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aa532e1bf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1aa532e1bf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1aa532e1bf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1aa532e1bf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aa532e1b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aa532e1b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aa532e1bf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aa532e1bf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1aa532e1bf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1aa532e1bf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aa532e1bf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aa532e1bf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aa532e1bf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aa532e1bf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aa532e1bf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aa532e1bf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aa532e1bf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aa532e1bf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aa532e1bf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aa532e1bf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올리브영 홈페이지에서 스킨케어 탭을 클릭한 후, 스킨케어 관련 제품 상위 100개 정보를 알기 위해서 우선 각 제품을 리스트업하는 코드를 돌립니다. 상위 100개를 긁을 때는 상품 썸네일 이미지, 가격, 브랜드, 상세페이지 url을 수집하였습니다.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aa532e1bf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aa532e1bf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상위 100개 리스트가 된 엑셀 파일을 만든 후, 해당 엑셀 파일을 열어 각각의 상세 페이지에 접근하여 세부적인 리뷰 관련 정보를 모았습니다. 리뷰개수와 평점, 분포와 같은 수치형 데이터는 수치형으로 전처리 하였습니다.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aa532e1bf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aa532e1bf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클릭 1) 그냥 브랜드 + 제품명 + 리뷰를 검색하면 관련 동영상, 맞춤 동영상 등이 나오며 영상이 끝없이 나온다는 문제가 있어서,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클릭 2) 유튜브 자체 필터 기능을 사용하여 업로드 날짜 순으로 정렬 및 필터링하였음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클릭 3) 그 결과 주소에 &amp;이하 부분이 추가되면서 원하는 동영상만 찾을 수 있게 되었음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itemscout.io/keyword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oliveyoung.co.kr/store/main/getBestList.do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화장품 브랜드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비교분석을 위한 크롤링 프로젝트 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839225"/>
            <a:ext cx="4255500" cy="9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20171228 박현진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20180488 김민서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20191245 노유정</a:t>
            </a:r>
            <a:endParaRPr sz="1400"/>
          </a:p>
        </p:txBody>
      </p:sp>
      <p:sp>
        <p:nvSpPr>
          <p:cNvPr id="279" name="Google Shape;279;p13"/>
          <p:cNvSpPr txBox="1"/>
          <p:nvPr>
            <p:ph idx="1" type="subTitle"/>
          </p:nvPr>
        </p:nvSpPr>
        <p:spPr>
          <a:xfrm>
            <a:off x="450500" y="256600"/>
            <a:ext cx="3346800" cy="3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빅데이터컴퓨팅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#2. 유투브 크롤링</a:t>
            </a:r>
            <a:endParaRPr/>
          </a:p>
        </p:txBody>
      </p:sp>
      <p:grpSp>
        <p:nvGrpSpPr>
          <p:cNvPr id="389" name="Google Shape;389;p22"/>
          <p:cNvGrpSpPr/>
          <p:nvPr/>
        </p:nvGrpSpPr>
        <p:grpSpPr>
          <a:xfrm>
            <a:off x="0" y="1393537"/>
            <a:ext cx="5854877" cy="3492835"/>
            <a:chOff x="443525" y="2243300"/>
            <a:chExt cx="5854877" cy="3492835"/>
          </a:xfrm>
        </p:grpSpPr>
        <p:pic>
          <p:nvPicPr>
            <p:cNvPr id="390" name="Google Shape;39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3525" y="2243300"/>
              <a:ext cx="5854876" cy="1194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3525" y="3437650"/>
              <a:ext cx="5211001" cy="1159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3525" y="4597400"/>
              <a:ext cx="5854876" cy="11387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p22"/>
            <p:cNvSpPr/>
            <p:nvPr/>
          </p:nvSpPr>
          <p:spPr>
            <a:xfrm>
              <a:off x="2440175" y="2563450"/>
              <a:ext cx="607200" cy="208500"/>
            </a:xfrm>
            <a:prstGeom prst="rect">
              <a:avLst/>
            </a:prstGeom>
            <a:noFill/>
            <a:ln cap="flat" cmpd="sng" w="285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2440175" y="3587050"/>
              <a:ext cx="411000" cy="144000"/>
            </a:xfrm>
            <a:prstGeom prst="rect">
              <a:avLst/>
            </a:prstGeom>
            <a:noFill/>
            <a:ln cap="flat" cmpd="sng" w="285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2814425" y="4902025"/>
              <a:ext cx="469200" cy="166800"/>
            </a:xfrm>
            <a:prstGeom prst="rect">
              <a:avLst/>
            </a:prstGeom>
            <a:noFill/>
            <a:ln cap="flat" cmpd="sng" w="285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 txBox="1"/>
            <p:nvPr/>
          </p:nvSpPr>
          <p:spPr>
            <a:xfrm>
              <a:off x="3456350" y="2478150"/>
              <a:ext cx="2017500" cy="4002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Nunito"/>
                  <a:ea typeface="Nunito"/>
                  <a:cs typeface="Nunito"/>
                  <a:sym typeface="Nunito"/>
                </a:rPr>
                <a:t>브랜드 자체 광고 제거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97" name="Google Shape;397;p22"/>
            <p:cNvSpPr txBox="1"/>
            <p:nvPr/>
          </p:nvSpPr>
          <p:spPr>
            <a:xfrm>
              <a:off x="3456350" y="3537775"/>
              <a:ext cx="2017500" cy="4002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Nunito"/>
                  <a:ea typeface="Nunito"/>
                  <a:cs typeface="Nunito"/>
                  <a:sym typeface="Nunito"/>
                </a:rPr>
                <a:t>조회수 500 미만</a:t>
              </a:r>
              <a:r>
                <a:rPr lang="ko">
                  <a:latin typeface="Nunito"/>
                  <a:ea typeface="Nunito"/>
                  <a:cs typeface="Nunito"/>
                  <a:sym typeface="Nunito"/>
                </a:rPr>
                <a:t> 제거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98" name="Google Shape;398;p22"/>
            <p:cNvSpPr txBox="1"/>
            <p:nvPr/>
          </p:nvSpPr>
          <p:spPr>
            <a:xfrm>
              <a:off x="3456350" y="4785325"/>
              <a:ext cx="2080800" cy="4002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Nunito"/>
                  <a:ea typeface="Nunito"/>
                  <a:cs typeface="Nunito"/>
                  <a:sym typeface="Nunito"/>
                </a:rPr>
                <a:t>업로드 6개월 이전</a:t>
              </a:r>
              <a:r>
                <a:rPr lang="ko">
                  <a:latin typeface="Nunito"/>
                  <a:ea typeface="Nunito"/>
                  <a:cs typeface="Nunito"/>
                  <a:sym typeface="Nunito"/>
                </a:rPr>
                <a:t> 제거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99" name="Google Shape;399;p22"/>
          <p:cNvGrpSpPr/>
          <p:nvPr/>
        </p:nvGrpSpPr>
        <p:grpSpPr>
          <a:xfrm>
            <a:off x="-1452750" y="396237"/>
            <a:ext cx="7441076" cy="4755785"/>
            <a:chOff x="-1284575" y="193862"/>
            <a:chExt cx="7441076" cy="4755785"/>
          </a:xfrm>
        </p:grpSpPr>
        <p:pic>
          <p:nvPicPr>
            <p:cNvPr id="400" name="Google Shape;400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284575" y="193862"/>
              <a:ext cx="7441076" cy="4755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1" name="Google Shape;401;p22"/>
            <p:cNvSpPr/>
            <p:nvPr/>
          </p:nvSpPr>
          <p:spPr>
            <a:xfrm>
              <a:off x="3437600" y="3660600"/>
              <a:ext cx="411900" cy="1509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465675" y="3509650"/>
              <a:ext cx="4591500" cy="1509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465675" y="3660600"/>
              <a:ext cx="555000" cy="1509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1020675" y="3660600"/>
              <a:ext cx="377100" cy="1509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730250" y="3917975"/>
              <a:ext cx="486900" cy="239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465675" y="4742825"/>
              <a:ext cx="377100" cy="1509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407" name="Google Shape;407;p22"/>
          <p:cNvGraphicFramePr/>
          <p:nvPr/>
        </p:nvGraphicFramePr>
        <p:xfrm>
          <a:off x="1791075" y="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{C5C9F923-A52B-4A0F-89DD-9A14B3C57E08}</a:tableStyleId>
              </a:tblPr>
              <a:tblGrid>
                <a:gridCol w="1148075"/>
                <a:gridCol w="6204850"/>
              </a:tblGrid>
              <a:tr h="39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요소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태그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9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영상 제목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 / id = video-title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39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조회수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span / class = </a:t>
                      </a:r>
                      <a:r>
                        <a:rPr lang="ko"/>
                        <a:t>view-count style-scope ytd-video-view-count-renderer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39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업로드 일자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yt-formatted-string / class = style-scope ytd-video-primary-info-renderer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60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좋아요 수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yt-formatted-string / class = style-scope ytd-toggle-button-renderer style-text 中 </a:t>
                      </a:r>
                      <a:r>
                        <a:rPr lang="ko"/>
                        <a:t>aria-label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60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댓글 수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h2 / class = style-scope ytd-comments-header-renderer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中 span / class = style-scope yt-formatted-string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39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채널명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 / </a:t>
                      </a:r>
                      <a:r>
                        <a:rPr lang="ko"/>
                        <a:t>class = yt-simple-endpoint style-scope yt-formatted-string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39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채널 구독자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yt-formatted-string / id = owner-sub-count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#3. 아이템 스카우트 크롤링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https://itemscout.io/keyword</a:t>
            </a:r>
            <a:endParaRPr b="0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600" y="1491041"/>
            <a:ext cx="6456627" cy="334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8228" y="222575"/>
            <a:ext cx="2240047" cy="25023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5" name="Google Shape;415;p23"/>
          <p:cNvGraphicFramePr/>
          <p:nvPr/>
        </p:nvGraphicFramePr>
        <p:xfrm>
          <a:off x="6555125" y="29166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{C5C9F923-A52B-4A0F-89DD-9A14B3C57E08}</a:tableStyleId>
              </a:tblPr>
              <a:tblGrid>
                <a:gridCol w="1171575"/>
                <a:gridCol w="1171575"/>
              </a:tblGrid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요소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class_name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검색량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count-stat[1]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매출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count-stat[2]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판매량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count-stat[3]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평균가격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count-stat[4]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839199" cy="381960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4"/>
          <p:cNvSpPr txBox="1"/>
          <p:nvPr/>
        </p:nvSpPr>
        <p:spPr>
          <a:xfrm>
            <a:off x="152400" y="3805800"/>
            <a:ext cx="8060700" cy="1212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온라인의 브랜드 이름 </a:t>
            </a:r>
            <a:r>
              <a:rPr lang="ko" sz="1500">
                <a:solidFill>
                  <a:srgbClr val="FF0000"/>
                </a:solidFill>
              </a:rPr>
              <a:t>검색 수와 판매량</a:t>
            </a:r>
            <a:r>
              <a:rPr lang="ko" sz="1500"/>
              <a:t>이 실제로 상관관계가 있는지,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있다면 어느정도 있는지를 확인하기 위하여 </a:t>
            </a:r>
            <a:r>
              <a:rPr lang="ko" sz="1500">
                <a:solidFill>
                  <a:srgbClr val="FF0000"/>
                </a:solidFill>
              </a:rPr>
              <a:t>회귀분석</a:t>
            </a:r>
            <a:r>
              <a:rPr lang="ko" sz="1500"/>
              <a:t>을 사용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분석 결과 : 상관계수가 ‘</a:t>
            </a:r>
            <a:r>
              <a:rPr b="1" lang="ko" sz="1500"/>
              <a:t>0.4914’ -&gt; 해석: </a:t>
            </a:r>
            <a:r>
              <a:rPr lang="ko" sz="1500"/>
              <a:t>검색어가 하나 늘 때 판매량이 약0.49개 늘어남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6507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350" y="112066"/>
            <a:ext cx="4092024" cy="3229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617775" cy="34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5750" y="3667800"/>
            <a:ext cx="341550" cy="5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6"/>
          <p:cNvSpPr txBox="1"/>
          <p:nvPr/>
        </p:nvSpPr>
        <p:spPr>
          <a:xfrm>
            <a:off x="4659750" y="3311625"/>
            <a:ext cx="356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unito"/>
                <a:ea typeface="Nunito"/>
                <a:cs typeface="Nunito"/>
                <a:sym typeface="Nunito"/>
              </a:rPr>
              <a:t>판매량과 매출은 의미상 완전히 연동되는 지표이므로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unito"/>
                <a:ea typeface="Nunito"/>
                <a:cs typeface="Nunito"/>
                <a:sym typeface="Nunito"/>
              </a:rPr>
              <a:t>산점도를 통해 자료가 신뢰성이 있음을 알 수 있다.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5" name="Google Shape;435;p26"/>
          <p:cNvSpPr txBox="1"/>
          <p:nvPr/>
        </p:nvSpPr>
        <p:spPr>
          <a:xfrm>
            <a:off x="7082925" y="1539000"/>
            <a:ext cx="2001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unito"/>
                <a:ea typeface="Nunito"/>
                <a:cs typeface="Nunito"/>
                <a:sym typeface="Nunito"/>
              </a:rPr>
              <a:t>브랜드의 평균 가격과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unito"/>
                <a:ea typeface="Nunito"/>
                <a:cs typeface="Nunito"/>
                <a:sym typeface="Nunito"/>
              </a:rPr>
              <a:t>전체 </a:t>
            </a:r>
            <a:r>
              <a:rPr lang="ko" sz="1100">
                <a:latin typeface="Nunito"/>
                <a:ea typeface="Nunito"/>
                <a:cs typeface="Nunito"/>
                <a:sym typeface="Nunito"/>
              </a:rPr>
              <a:t>판매량은 </a:t>
            </a:r>
            <a:r>
              <a:rPr lang="ko" sz="1100">
                <a:latin typeface="Nunito"/>
                <a:ea typeface="Nunito"/>
                <a:cs typeface="Nunito"/>
                <a:sym typeface="Nunito"/>
              </a:rPr>
              <a:t>상관관계가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unito"/>
                <a:ea typeface="Nunito"/>
                <a:cs typeface="Nunito"/>
                <a:sym typeface="Nunito"/>
              </a:rPr>
              <a:t>없어보임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6" name="Google Shape;436;p26"/>
          <p:cNvSpPr txBox="1"/>
          <p:nvPr/>
        </p:nvSpPr>
        <p:spPr>
          <a:xfrm>
            <a:off x="218725" y="4113250"/>
            <a:ext cx="5230800" cy="35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unito"/>
                <a:ea typeface="Nunito"/>
                <a:cs typeface="Nunito"/>
                <a:sym typeface="Nunito"/>
              </a:rPr>
              <a:t>산포도 그래프를 통해 앞의 결과가 직관적으로 어떻게 보이는지 확인해볼 수 있다.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7" name="Google Shape;437;p26"/>
          <p:cNvSpPr txBox="1"/>
          <p:nvPr/>
        </p:nvSpPr>
        <p:spPr>
          <a:xfrm>
            <a:off x="7387725" y="112075"/>
            <a:ext cx="34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endParaRPr b="1" sz="15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8" name="Google Shape;438;p26"/>
          <p:cNvSpPr txBox="1"/>
          <p:nvPr/>
        </p:nvSpPr>
        <p:spPr>
          <a:xfrm>
            <a:off x="4948925" y="112075"/>
            <a:ext cx="34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endParaRPr b="1" sz="15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5108125" y="1816200"/>
            <a:ext cx="34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endParaRPr b="1" sz="15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7"/>
          <p:cNvSpPr txBox="1"/>
          <p:nvPr>
            <p:ph type="title"/>
          </p:nvPr>
        </p:nvSpPr>
        <p:spPr>
          <a:xfrm>
            <a:off x="0" y="1455350"/>
            <a:ext cx="9144000" cy="12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진정제품 상위 상품, 브랜드 비교분석</a:t>
            </a:r>
            <a:endParaRPr sz="2500"/>
          </a:p>
        </p:txBody>
      </p:sp>
      <p:sp>
        <p:nvSpPr>
          <p:cNvPr id="445" name="Google Shape;445;p27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/>
              <a:t>올리브영 랭킹 기준 상위 20개 제품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리뷰를 활용하여 진정 상품 분류 </a:t>
            </a:r>
            <a:endParaRPr/>
          </a:p>
        </p:txBody>
      </p:sp>
      <p:pic>
        <p:nvPicPr>
          <p:cNvPr id="451" name="Google Shape;451;p28"/>
          <p:cNvPicPr preferRelativeResize="0"/>
          <p:nvPr/>
        </p:nvPicPr>
        <p:blipFill rotWithShape="1">
          <a:blip r:embed="rId3">
            <a:alphaModFix/>
          </a:blip>
          <a:srcRect b="0" l="46524" r="0" t="0"/>
          <a:stretch/>
        </p:blipFill>
        <p:spPr>
          <a:xfrm>
            <a:off x="2434725" y="1762650"/>
            <a:ext cx="2956476" cy="26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8"/>
          <p:cNvSpPr/>
          <p:nvPr/>
        </p:nvSpPr>
        <p:spPr>
          <a:xfrm>
            <a:off x="4393525" y="1723400"/>
            <a:ext cx="549300" cy="272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8"/>
          <p:cNvSpPr txBox="1"/>
          <p:nvPr/>
        </p:nvSpPr>
        <p:spPr>
          <a:xfrm>
            <a:off x="5601725" y="2041175"/>
            <a:ext cx="3267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AutoNum type="arabicPeriod"/>
            </a:pPr>
            <a:r>
              <a:rPr lang="ko" sz="1200">
                <a:latin typeface="Nunito"/>
                <a:ea typeface="Nunito"/>
                <a:cs typeface="Nunito"/>
                <a:sym typeface="Nunito"/>
              </a:rPr>
              <a:t>크롤링한 리뷰 데이터에서 진정비율이 30이상인 제품은 </a:t>
            </a:r>
            <a:r>
              <a:rPr b="1" lang="ko" sz="1200">
                <a:latin typeface="Nunito"/>
                <a:ea typeface="Nunito"/>
                <a:cs typeface="Nunito"/>
                <a:sym typeface="Nunito"/>
              </a:rPr>
              <a:t>진정 제품으로 분류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AutoNum type="arabicPeriod"/>
            </a:pPr>
            <a:r>
              <a:rPr lang="ko" sz="1200">
                <a:latin typeface="Nunito"/>
                <a:ea typeface="Nunito"/>
                <a:cs typeface="Nunito"/>
                <a:sym typeface="Nunito"/>
              </a:rPr>
              <a:t>필터링된 진정제품 데이터프레임에서 </a:t>
            </a:r>
            <a:r>
              <a:rPr b="1" lang="ko" sz="1200">
                <a:latin typeface="Nunito"/>
                <a:ea typeface="Nunito"/>
                <a:cs typeface="Nunito"/>
                <a:sym typeface="Nunito"/>
              </a:rPr>
              <a:t>올리브영 순위 기준 20개 </a:t>
            </a:r>
            <a:r>
              <a:rPr lang="ko" sz="1200">
                <a:latin typeface="Nunito"/>
                <a:ea typeface="Nunito"/>
                <a:cs typeface="Nunito"/>
                <a:sym typeface="Nunito"/>
              </a:rPr>
              <a:t>제품 선별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AutoNum type="arabicPeriod"/>
            </a:pPr>
            <a:r>
              <a:rPr lang="ko" sz="1200">
                <a:latin typeface="Nunito"/>
                <a:ea typeface="Nunito"/>
                <a:cs typeface="Nunito"/>
                <a:sym typeface="Nunito"/>
              </a:rPr>
              <a:t>해당 제품을 가진 브랜드 선별 : 결과 11개의 브랜드에 대해 심층분석 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4" name="Google Shape;454;p28"/>
          <p:cNvPicPr preferRelativeResize="0"/>
          <p:nvPr/>
        </p:nvPicPr>
        <p:blipFill rotWithShape="1">
          <a:blip r:embed="rId4">
            <a:alphaModFix/>
          </a:blip>
          <a:srcRect b="0" l="0" r="19865" t="0"/>
          <a:stretch/>
        </p:blipFill>
        <p:spPr>
          <a:xfrm>
            <a:off x="689450" y="1762650"/>
            <a:ext cx="1667278" cy="26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8"/>
          <p:cNvSpPr/>
          <p:nvPr/>
        </p:nvSpPr>
        <p:spPr>
          <a:xfrm>
            <a:off x="631425" y="1723400"/>
            <a:ext cx="549300" cy="272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진정제품 상위 11 </a:t>
            </a:r>
            <a:r>
              <a:rPr lang="ko"/>
              <a:t>브랜드별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시각화를 위한 데이터탐색</a:t>
            </a:r>
            <a:endParaRPr/>
          </a:p>
        </p:txBody>
      </p:sp>
      <p:sp>
        <p:nvSpPr>
          <p:cNvPr id="461" name="Google Shape;461;p29"/>
          <p:cNvSpPr txBox="1"/>
          <p:nvPr>
            <p:ph idx="1" type="body"/>
          </p:nvPr>
        </p:nvSpPr>
        <p:spPr>
          <a:xfrm>
            <a:off x="1524279" y="1660525"/>
            <a:ext cx="6413100" cy="22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725" y="1660525"/>
            <a:ext cx="7100525" cy="2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9"/>
          <p:cNvSpPr/>
          <p:nvPr/>
        </p:nvSpPr>
        <p:spPr>
          <a:xfrm>
            <a:off x="7504279" y="3443574"/>
            <a:ext cx="618000" cy="24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6836274" y="1958688"/>
            <a:ext cx="668100" cy="24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6836274" y="3691959"/>
            <a:ext cx="668100" cy="24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6836274" y="2455459"/>
            <a:ext cx="668100" cy="24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6836274" y="2207074"/>
            <a:ext cx="668100" cy="24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7504279" y="1958688"/>
            <a:ext cx="618000" cy="24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7504279" y="2207074"/>
            <a:ext cx="618000" cy="24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5831394" y="2207074"/>
            <a:ext cx="668100" cy="24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5831394" y="1958688"/>
            <a:ext cx="668100" cy="24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5831394" y="3443574"/>
            <a:ext cx="668100" cy="24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5831394" y="3691959"/>
            <a:ext cx="668100" cy="24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9"/>
          <p:cNvSpPr txBox="1"/>
          <p:nvPr/>
        </p:nvSpPr>
        <p:spPr>
          <a:xfrm>
            <a:off x="1229388" y="4016800"/>
            <a:ext cx="668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AutoNum type="arabicPeriod"/>
            </a:pPr>
            <a:r>
              <a:rPr lang="ko" sz="1200">
                <a:latin typeface="Nunito"/>
                <a:ea typeface="Nunito"/>
                <a:cs typeface="Nunito"/>
                <a:sym typeface="Nunito"/>
              </a:rPr>
              <a:t>검색량과 매출액은 양의 상관관계를 가진다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AutoNum type="arabicPeriod"/>
            </a:pPr>
            <a:r>
              <a:rPr lang="ko" sz="1200">
                <a:latin typeface="Nunito"/>
                <a:ea typeface="Nunito"/>
                <a:cs typeface="Nunito"/>
                <a:sym typeface="Nunito"/>
              </a:rPr>
              <a:t>브랜드 평균가격과 검색량, 브랜드 평균가격과 매출액은 양의 상관관계를 가진다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AutoNum type="arabicPeriod"/>
            </a:pPr>
            <a:r>
              <a:rPr lang="ko" sz="1200">
                <a:latin typeface="Nunito"/>
                <a:ea typeface="Nunito"/>
                <a:cs typeface="Nunito"/>
                <a:sym typeface="Nunito"/>
              </a:rPr>
              <a:t>브랜드 평균 제품가격과 유투브 리뷰 컨텐츠 수는 음의 상관관계를 가진다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AutoNum type="arabicPeriod"/>
            </a:pPr>
            <a:r>
              <a:rPr lang="ko" sz="1200">
                <a:latin typeface="Nunito"/>
                <a:ea typeface="Nunito"/>
                <a:cs typeface="Nunito"/>
                <a:sym typeface="Nunito"/>
              </a:rPr>
              <a:t>매출액과 유투브 컨텐츠 수, 검색량과 유투브 콘텐츠 수는 음의 상관관계를 가진다.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브랜드별 시각화</a:t>
            </a:r>
            <a:endParaRPr/>
          </a:p>
        </p:txBody>
      </p:sp>
      <p:sp>
        <p:nvSpPr>
          <p:cNvPr id="480" name="Google Shape;480;p30"/>
          <p:cNvSpPr txBox="1"/>
          <p:nvPr>
            <p:ph idx="1" type="body"/>
          </p:nvPr>
        </p:nvSpPr>
        <p:spPr>
          <a:xfrm>
            <a:off x="6246613" y="1587800"/>
            <a:ext cx="2586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6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3"/>
              <a:buAutoNum type="arabicPeriod"/>
            </a:pPr>
            <a:r>
              <a:rPr lang="ko" sz="1102"/>
              <a:t>원의 사이즈 : 브랜드 6개월 매출액</a:t>
            </a:r>
            <a:endParaRPr sz="1102"/>
          </a:p>
          <a:p>
            <a:pPr indent="-2986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3"/>
              <a:buAutoNum type="arabicPeriod"/>
            </a:pPr>
            <a:r>
              <a:rPr lang="ko" sz="1102"/>
              <a:t>원의 색깔 : 올리브영 랭킹(보라색일수록 순위가 높음, 즉 1에가까움)</a:t>
            </a:r>
            <a:endParaRPr sz="1102"/>
          </a:p>
          <a:p>
            <a:pPr indent="-2986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3"/>
              <a:buAutoNum type="arabicPeriod"/>
            </a:pPr>
            <a:r>
              <a:rPr lang="ko" sz="1102"/>
              <a:t>평균리뷰개수 : 올리브영 랭킹100위내 해당 브랜드 상품에 대한 리뷰수의 평균</a:t>
            </a:r>
            <a:endParaRPr sz="1102"/>
          </a:p>
          <a:p>
            <a:pPr indent="-2986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3"/>
              <a:buAutoNum type="arabicPeriod"/>
            </a:pPr>
            <a:r>
              <a:rPr lang="ko" sz="1102"/>
              <a:t>평균좋아요/조회수 : </a:t>
            </a:r>
            <a:r>
              <a:rPr lang="ko" sz="1102"/>
              <a:t> 올리브영 랭킹100위내 해당 브랜드 상품에 대한 유튜브 콘텐츠 평균 좋아요/조회수</a:t>
            </a:r>
            <a:endParaRPr sz="1102"/>
          </a:p>
        </p:txBody>
      </p:sp>
      <p:pic>
        <p:nvPicPr>
          <p:cNvPr id="481" name="Google Shape;4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87" y="1504400"/>
            <a:ext cx="5535624" cy="278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0"/>
          <p:cNvSpPr txBox="1"/>
          <p:nvPr>
            <p:ph idx="1" type="body"/>
          </p:nvPr>
        </p:nvSpPr>
        <p:spPr>
          <a:xfrm>
            <a:off x="1083600" y="4293725"/>
            <a:ext cx="6976800" cy="5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6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3"/>
              <a:buAutoNum type="arabicPeriod"/>
            </a:pPr>
            <a:r>
              <a:rPr b="1" lang="ko" sz="1102"/>
              <a:t>매출액이 큰 A들을 리뷰의 수로 봤을 때, 작은애들에 비하여 확실히 그래프의 오른쪽에 위치한다 </a:t>
            </a:r>
            <a:endParaRPr b="1" sz="1102"/>
          </a:p>
          <a:p>
            <a:pPr indent="-2986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3"/>
              <a:buAutoNum type="arabicPeriod"/>
            </a:pPr>
            <a:r>
              <a:rPr b="1" lang="ko" sz="1102"/>
              <a:t>매출액이 큰 A들은 </a:t>
            </a:r>
            <a:r>
              <a:rPr b="1" lang="ko" sz="1102"/>
              <a:t>유투브 수치(평균좋아요/조회수)에 대해서는 큰 영향을 받지 않는 것처럼 보인다 </a:t>
            </a:r>
            <a:endParaRPr b="1" sz="1102"/>
          </a:p>
        </p:txBody>
      </p:sp>
      <p:sp>
        <p:nvSpPr>
          <p:cNvPr id="483" name="Google Shape;483;p30"/>
          <p:cNvSpPr txBox="1"/>
          <p:nvPr/>
        </p:nvSpPr>
        <p:spPr>
          <a:xfrm>
            <a:off x="3078538" y="3061075"/>
            <a:ext cx="2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unito"/>
                <a:ea typeface="Nunito"/>
                <a:cs typeface="Nunito"/>
                <a:sym typeface="Nunito"/>
              </a:rPr>
              <a:t>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4" name="Google Shape;484;p30"/>
          <p:cNvSpPr txBox="1"/>
          <p:nvPr/>
        </p:nvSpPr>
        <p:spPr>
          <a:xfrm>
            <a:off x="4297188" y="3331200"/>
            <a:ext cx="2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unito"/>
                <a:ea typeface="Nunito"/>
                <a:cs typeface="Nunito"/>
                <a:sym typeface="Nunito"/>
              </a:rPr>
              <a:t>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5" name="Google Shape;485;p30"/>
          <p:cNvSpPr txBox="1"/>
          <p:nvPr/>
        </p:nvSpPr>
        <p:spPr>
          <a:xfrm>
            <a:off x="4633150" y="3140225"/>
            <a:ext cx="2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unito"/>
                <a:ea typeface="Nunito"/>
                <a:cs typeface="Nunito"/>
                <a:sym typeface="Nunito"/>
              </a:rPr>
              <a:t>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상품별 </a:t>
            </a:r>
            <a:r>
              <a:rPr lang="ko"/>
              <a:t>시각화</a:t>
            </a:r>
            <a:endParaRPr/>
          </a:p>
        </p:txBody>
      </p:sp>
      <p:pic>
        <p:nvPicPr>
          <p:cNvPr id="491" name="Google Shape;4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242625"/>
            <a:ext cx="5447937" cy="32408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1"/>
          <p:cNvSpPr txBox="1"/>
          <p:nvPr>
            <p:ph idx="1" type="body"/>
          </p:nvPr>
        </p:nvSpPr>
        <p:spPr>
          <a:xfrm>
            <a:off x="1083600" y="4293725"/>
            <a:ext cx="6976800" cy="5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6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3"/>
              <a:buAutoNum type="arabicPeriod"/>
            </a:pPr>
            <a:r>
              <a:rPr b="1" lang="ko" sz="1102"/>
              <a:t>가격축과 퀄리티축을 가지고 상품에 대한 positioning map 을 시각화</a:t>
            </a:r>
            <a:endParaRPr b="1" sz="1102"/>
          </a:p>
          <a:p>
            <a:pPr indent="-2986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3"/>
              <a:buAutoNum type="arabicPeriod"/>
            </a:pPr>
            <a:r>
              <a:rPr b="1" lang="ko" sz="1102"/>
              <a:t>경쟁이 포화된 포지션이 어디인지, 아닌 곳은 어디인지 알 수 있으며 비슷한 제품군끼리 모아볼 수 있다</a:t>
            </a:r>
            <a:endParaRPr b="1" sz="1102"/>
          </a:p>
        </p:txBody>
      </p:sp>
      <p:sp>
        <p:nvSpPr>
          <p:cNvPr id="493" name="Google Shape;493;p31"/>
          <p:cNvSpPr txBox="1"/>
          <p:nvPr/>
        </p:nvSpPr>
        <p:spPr>
          <a:xfrm>
            <a:off x="5718850" y="1667900"/>
            <a:ext cx="3000000" cy="17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6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3"/>
              <a:buFont typeface="Nunito"/>
              <a:buAutoNum type="arabicPeriod"/>
            </a:pPr>
            <a:r>
              <a:rPr b="1" lang="ko" sz="1102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사진</a:t>
            </a:r>
            <a:r>
              <a:rPr lang="ko" sz="1102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해당하는 상품의 썸네일 </a:t>
            </a:r>
            <a:endParaRPr sz="1102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6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3"/>
              <a:buFont typeface="Nunito"/>
              <a:buAutoNum type="arabicPeriod"/>
            </a:pPr>
            <a:r>
              <a:rPr b="1" lang="ko" sz="1102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사진</a:t>
            </a:r>
            <a:r>
              <a:rPr b="1" lang="ko" sz="1102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의 사이즈 </a:t>
            </a:r>
            <a:r>
              <a:rPr lang="ko" sz="1102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지난 6개월간 광고를 제외한 해당 상품에 관한 유투브 콘텐츠의 댓글수 합산 </a:t>
            </a:r>
            <a:endParaRPr sz="1102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6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3"/>
              <a:buFont typeface="Nunito"/>
              <a:buAutoNum type="arabicPeriod"/>
            </a:pPr>
            <a:r>
              <a:rPr b="1" lang="ko" sz="1102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퀄리티 </a:t>
            </a:r>
            <a:r>
              <a:rPr lang="ko" sz="1102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랭킹100위내 해당 브랜드 상품에 대한 </a:t>
            </a:r>
            <a:r>
              <a:rPr b="1" lang="ko" sz="1102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올리브영 </a:t>
            </a:r>
            <a:r>
              <a:rPr b="1" lang="ko" sz="1102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리뷰수 </a:t>
            </a:r>
            <a:r>
              <a:rPr lang="ko" sz="1102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+ </a:t>
            </a:r>
            <a:r>
              <a:rPr lang="ko" sz="1102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지난 6개월간 광고를 제외한 해당 상품에 관한 </a:t>
            </a:r>
            <a:r>
              <a:rPr b="1" lang="ko" sz="1102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유투브 콘텐츠의 총 댓글수</a:t>
            </a:r>
            <a:r>
              <a:rPr lang="ko" sz="1102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합산 </a:t>
            </a:r>
            <a:endParaRPr sz="1102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6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3"/>
              <a:buFont typeface="Nunito"/>
              <a:buAutoNum type="arabicPeriod"/>
            </a:pPr>
            <a:r>
              <a:rPr b="1" lang="ko" sz="1102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가격 </a:t>
            </a:r>
            <a:r>
              <a:rPr lang="ko" sz="1102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 해당 상품들의 평균 가격 </a:t>
            </a:r>
            <a:endParaRPr sz="1102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303800" y="1821475"/>
            <a:ext cx="7030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프로젝트 개요, 데이터파이프라인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크롤링 데이터 파일설명, </a:t>
            </a:r>
            <a:r>
              <a:rPr lang="ko" sz="1500"/>
              <a:t>각 사이트별 크롤링 요소, 태그 설명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진정제품 상위 20개의 상품 비교분석 시각화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데이터 활용방안 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결론 &amp; 활용방안</a:t>
            </a:r>
            <a:endParaRPr/>
          </a:p>
        </p:txBody>
      </p:sp>
      <p:sp>
        <p:nvSpPr>
          <p:cNvPr id="499" name="Google Shape;499;p32"/>
          <p:cNvSpPr txBox="1"/>
          <p:nvPr>
            <p:ph idx="1" type="body"/>
          </p:nvPr>
        </p:nvSpPr>
        <p:spPr>
          <a:xfrm>
            <a:off x="1303800" y="18036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2800"/>
              </a:spcBef>
              <a:spcAft>
                <a:spcPts val="0"/>
              </a:spcAft>
              <a:buSzPts val="1300"/>
              <a:buAutoNum type="arabicPeriod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첫째, 분석결과 </a:t>
            </a:r>
            <a:r>
              <a:rPr b="1"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올리브영 리뷰개수, 해당 제품의 키워드 검색량</a:t>
            </a: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</a:t>
            </a:r>
            <a:r>
              <a:rPr b="1"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매출</a:t>
            </a: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 이어짐을 알 수 있었습니다.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두번째, 화장품 브랜드들은 저희가 제작한 포지셔닝 맵을 살펴보고 자사의 </a:t>
            </a:r>
            <a:r>
              <a:rPr b="1"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리포지셔닝 전략이나 신제품 개발</a:t>
            </a: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 활용할 수 있을 것으로 기대됩니다.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이용한 라이브러리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다음 라이브러리가 설치되어 있지 않으면 제대로 작동하지 않을 수 있습니다. </a:t>
            </a:r>
            <a:endParaRPr sz="1100"/>
          </a:p>
        </p:txBody>
      </p:sp>
      <p:sp>
        <p:nvSpPr>
          <p:cNvPr id="505" name="Google Shape;505;p33"/>
          <p:cNvSpPr txBox="1"/>
          <p:nvPr>
            <p:ph idx="1" type="body"/>
          </p:nvPr>
        </p:nvSpPr>
        <p:spPr>
          <a:xfrm>
            <a:off x="1737125" y="1549300"/>
            <a:ext cx="2397300" cy="47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time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re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datetime as dt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pandas as pd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openpyxl as xl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os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bs4 import BeautifulSoup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selenium import webdriver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selenium.webdriver import Chrome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selenium.webdriver.common.keys import Keys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selenium.webdriver.chrome.options import Options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tqdm import tqdm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urllib.request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06" name="Google Shape;506;p33"/>
          <p:cNvSpPr txBox="1"/>
          <p:nvPr>
            <p:ph idx="1" type="body"/>
          </p:nvPr>
        </p:nvSpPr>
        <p:spPr>
          <a:xfrm>
            <a:off x="4371450" y="1549300"/>
            <a:ext cx="2397300" cy="26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plotly.express as px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PIL import Image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pandas as pd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matplotlib.pyplot as plt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seaborn as sns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numpy as np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matplotlib.font_manager as fm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warnings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plotly.graph_objects as go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matplotlib.pyplot as plt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numpy as np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tqdm import tqdm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time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os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warnings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ssl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개요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162450" y="1647575"/>
            <a:ext cx="7171800" cy="28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29749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1400"/>
              <a:t>프로젝트명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리뷰 데이터, 유투브 데이터를 활용한 스킨케어 브랜드 경쟁사 분석 솔루션</a:t>
            </a:r>
            <a:endParaRPr sz="1400"/>
          </a:p>
          <a:p>
            <a:pPr indent="-29749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1400"/>
              <a:t>프로젝트 목적 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자사(진정제품을 주로 밀고 있는 화장품 브랜드)  와 경쟁사의 비슷한 군의 상품을 찾고, 자사의 리포지셔닝 전략에 도움을 줄 수 있는 시각화 데이터를 제공한다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7497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ko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데이터 선택동기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10~20세대들이 화장품을 구매하기 전에 온라인에서 검색하는 검증과정을 거친다고 함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10~20세대들의 화장품 구매 동기에 유투버나 인플루언서의 메이크업이 있다고함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검색할 때의 올리브영 정보, 유투브 정보가 실제로 회사의 매출에 영향을 주는지 상관관계를 알아보고자 함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파이프라인과 코딩 담당자</a:t>
            </a:r>
            <a:endParaRPr/>
          </a:p>
        </p:txBody>
      </p:sp>
      <p:sp>
        <p:nvSpPr>
          <p:cNvPr id="297" name="Google Shape;297;p16"/>
          <p:cNvSpPr/>
          <p:nvPr/>
        </p:nvSpPr>
        <p:spPr>
          <a:xfrm>
            <a:off x="1764000" y="1476000"/>
            <a:ext cx="5616000" cy="6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올리브영 스킨케어 랭킹 탑 100 제품 리스트</a:t>
            </a:r>
            <a:endParaRPr b="1"/>
          </a:p>
        </p:txBody>
      </p:sp>
      <p:sp>
        <p:nvSpPr>
          <p:cNvPr id="298" name="Google Shape;298;p16"/>
          <p:cNvSpPr/>
          <p:nvPr/>
        </p:nvSpPr>
        <p:spPr>
          <a:xfrm>
            <a:off x="1764000" y="2571750"/>
            <a:ext cx="1663200" cy="6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각 상품 상세페이지</a:t>
            </a:r>
            <a:endParaRPr b="1" sz="1200"/>
          </a:p>
        </p:txBody>
      </p:sp>
      <p:sp>
        <p:nvSpPr>
          <p:cNvPr id="299" name="Google Shape;299;p16"/>
          <p:cNvSpPr/>
          <p:nvPr/>
        </p:nvSpPr>
        <p:spPr>
          <a:xfrm>
            <a:off x="3740412" y="2571750"/>
            <a:ext cx="1663200" cy="6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각 상품에 관한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최신 유투브 컨텐츠</a:t>
            </a:r>
            <a:endParaRPr b="1" sz="1200"/>
          </a:p>
        </p:txBody>
      </p:sp>
      <p:sp>
        <p:nvSpPr>
          <p:cNvPr id="300" name="Google Shape;300;p16"/>
          <p:cNvSpPr/>
          <p:nvPr/>
        </p:nvSpPr>
        <p:spPr>
          <a:xfrm>
            <a:off x="5716799" y="2571750"/>
            <a:ext cx="1663200" cy="6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각 브랜드에 관한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매출액, 검색량</a:t>
            </a:r>
            <a:endParaRPr b="1" sz="1200"/>
          </a:p>
        </p:txBody>
      </p:sp>
      <p:cxnSp>
        <p:nvCxnSpPr>
          <p:cNvPr id="301" name="Google Shape;301;p16"/>
          <p:cNvCxnSpPr>
            <a:stCxn id="297" idx="2"/>
            <a:endCxn id="298" idx="0"/>
          </p:cNvCxnSpPr>
          <p:nvPr/>
        </p:nvCxnSpPr>
        <p:spPr>
          <a:xfrm flipH="1">
            <a:off x="2595600" y="2106000"/>
            <a:ext cx="1976400" cy="4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16"/>
          <p:cNvCxnSpPr>
            <a:stCxn id="297" idx="2"/>
            <a:endCxn id="299" idx="0"/>
          </p:cNvCxnSpPr>
          <p:nvPr/>
        </p:nvCxnSpPr>
        <p:spPr>
          <a:xfrm>
            <a:off x="4572000" y="2106000"/>
            <a:ext cx="0" cy="4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16"/>
          <p:cNvCxnSpPr>
            <a:stCxn id="297" idx="2"/>
            <a:endCxn id="300" idx="0"/>
          </p:cNvCxnSpPr>
          <p:nvPr/>
        </p:nvCxnSpPr>
        <p:spPr>
          <a:xfrm>
            <a:off x="4572000" y="2106000"/>
            <a:ext cx="1976400" cy="4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16"/>
          <p:cNvSpPr/>
          <p:nvPr/>
        </p:nvSpPr>
        <p:spPr>
          <a:xfrm>
            <a:off x="1764000" y="4287550"/>
            <a:ext cx="5616000" cy="46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보습제품 브랜드별, 상품별 포지셔닝 맵 시각화</a:t>
            </a:r>
            <a:endParaRPr b="1"/>
          </a:p>
        </p:txBody>
      </p:sp>
      <p:sp>
        <p:nvSpPr>
          <p:cNvPr id="305" name="Google Shape;305;p16"/>
          <p:cNvSpPr txBox="1"/>
          <p:nvPr/>
        </p:nvSpPr>
        <p:spPr>
          <a:xfrm>
            <a:off x="1764000" y="1169100"/>
            <a:ext cx="561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unito"/>
                <a:ea typeface="Nunito"/>
                <a:cs typeface="Nunito"/>
                <a:sym typeface="Nunito"/>
              </a:rPr>
              <a:t>박현진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6" name="Google Shape;306;p16"/>
          <p:cNvSpPr txBox="1"/>
          <p:nvPr/>
        </p:nvSpPr>
        <p:spPr>
          <a:xfrm>
            <a:off x="1764000" y="3184800"/>
            <a:ext cx="166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unito"/>
                <a:ea typeface="Nunito"/>
                <a:cs typeface="Nunito"/>
                <a:sym typeface="Nunito"/>
              </a:rPr>
              <a:t>박현진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16"/>
          <p:cNvSpPr txBox="1"/>
          <p:nvPr/>
        </p:nvSpPr>
        <p:spPr>
          <a:xfrm>
            <a:off x="3740400" y="3184788"/>
            <a:ext cx="166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unito"/>
                <a:ea typeface="Nunito"/>
                <a:cs typeface="Nunito"/>
                <a:sym typeface="Nunito"/>
              </a:rPr>
              <a:t>노유정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8" name="Google Shape;308;p16"/>
          <p:cNvSpPr txBox="1"/>
          <p:nvPr/>
        </p:nvSpPr>
        <p:spPr>
          <a:xfrm>
            <a:off x="5716800" y="3184788"/>
            <a:ext cx="166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unito"/>
                <a:ea typeface="Nunito"/>
                <a:cs typeface="Nunito"/>
                <a:sym typeface="Nunito"/>
              </a:rPr>
              <a:t>김민서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9" name="Google Shape;309;p16"/>
          <p:cNvSpPr txBox="1"/>
          <p:nvPr/>
        </p:nvSpPr>
        <p:spPr>
          <a:xfrm>
            <a:off x="3740400" y="4775725"/>
            <a:ext cx="166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unito"/>
                <a:ea typeface="Nunito"/>
                <a:cs typeface="Nunito"/>
                <a:sym typeface="Nunito"/>
              </a:rPr>
              <a:t>박현진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0" name="Google Shape;310;p16"/>
          <p:cNvSpPr/>
          <p:nvPr/>
        </p:nvSpPr>
        <p:spPr>
          <a:xfrm>
            <a:off x="1764000" y="3511688"/>
            <a:ext cx="5616000" cy="46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보습제품 브랜드별총합  수치 전처리</a:t>
            </a:r>
            <a:endParaRPr b="1"/>
          </a:p>
        </p:txBody>
      </p:sp>
      <p:sp>
        <p:nvSpPr>
          <p:cNvPr id="311" name="Google Shape;311;p16"/>
          <p:cNvSpPr txBox="1"/>
          <p:nvPr/>
        </p:nvSpPr>
        <p:spPr>
          <a:xfrm>
            <a:off x="3740400" y="3999863"/>
            <a:ext cx="166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unito"/>
                <a:ea typeface="Nunito"/>
                <a:cs typeface="Nunito"/>
                <a:sym typeface="Nunito"/>
              </a:rPr>
              <a:t>노유정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크롤링 파트</a:t>
            </a:r>
            <a:endParaRPr sz="3000"/>
          </a:p>
        </p:txBody>
      </p:sp>
      <p:sp>
        <p:nvSpPr>
          <p:cNvPr id="317" name="Google Shape;317;p17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/>
              <a:t>올리브영, 유투브, 아이템스카우트 크롤링</a:t>
            </a:r>
            <a:endParaRPr/>
          </a:p>
        </p:txBody>
      </p:sp>
      <p:sp>
        <p:nvSpPr>
          <p:cNvPr id="318" name="Google Shape;318;p17"/>
          <p:cNvSpPr txBox="1"/>
          <p:nvPr/>
        </p:nvSpPr>
        <p:spPr>
          <a:xfrm>
            <a:off x="1296000" y="3397900"/>
            <a:ext cx="645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올리브영 랭킹이 날마다 바뀌는 관계로, 저희가 분석한 제품들로 진행하기 위해서 저희가 크롤링한 데이터파일을 함께 첨부합니다. 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코드를 실행하면, 새롭게 긁어진 코드는 new_가 붙은채로 완성됩니다.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크롤링 데이터 파일</a:t>
            </a:r>
            <a:endParaRPr/>
          </a:p>
        </p:txBody>
      </p:sp>
      <p:sp>
        <p:nvSpPr>
          <p:cNvPr id="324" name="Google Shape;324;p18"/>
          <p:cNvSpPr/>
          <p:nvPr/>
        </p:nvSpPr>
        <p:spPr>
          <a:xfrm>
            <a:off x="1764000" y="1476000"/>
            <a:ext cx="5616000" cy="6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올리브영 스킨케어 랭킹 탑 100 제품 리스트</a:t>
            </a:r>
            <a:endParaRPr b="1"/>
          </a:p>
        </p:txBody>
      </p:sp>
      <p:sp>
        <p:nvSpPr>
          <p:cNvPr id="325" name="Google Shape;325;p18"/>
          <p:cNvSpPr/>
          <p:nvPr/>
        </p:nvSpPr>
        <p:spPr>
          <a:xfrm>
            <a:off x="1764000" y="2571750"/>
            <a:ext cx="1663200" cy="6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각 상품 상세페이지</a:t>
            </a:r>
            <a:endParaRPr b="1" sz="1200"/>
          </a:p>
        </p:txBody>
      </p:sp>
      <p:sp>
        <p:nvSpPr>
          <p:cNvPr id="326" name="Google Shape;326;p18"/>
          <p:cNvSpPr/>
          <p:nvPr/>
        </p:nvSpPr>
        <p:spPr>
          <a:xfrm>
            <a:off x="3740412" y="2571750"/>
            <a:ext cx="1663200" cy="6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각 상품에 관한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최신 유투브 컨텐츠</a:t>
            </a:r>
            <a:endParaRPr b="1" sz="1200"/>
          </a:p>
        </p:txBody>
      </p:sp>
      <p:sp>
        <p:nvSpPr>
          <p:cNvPr id="327" name="Google Shape;327;p18"/>
          <p:cNvSpPr/>
          <p:nvPr/>
        </p:nvSpPr>
        <p:spPr>
          <a:xfrm>
            <a:off x="5716799" y="2571750"/>
            <a:ext cx="1663200" cy="6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각 브랜드에 관한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매출액, 검색량</a:t>
            </a:r>
            <a:endParaRPr b="1" sz="1200"/>
          </a:p>
        </p:txBody>
      </p:sp>
      <p:sp>
        <p:nvSpPr>
          <p:cNvPr id="328" name="Google Shape;328;p18"/>
          <p:cNvSpPr/>
          <p:nvPr/>
        </p:nvSpPr>
        <p:spPr>
          <a:xfrm>
            <a:off x="1764000" y="3184800"/>
            <a:ext cx="1663200" cy="36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리뷰개수, 평점</a:t>
            </a:r>
            <a:endParaRPr sz="1200"/>
          </a:p>
        </p:txBody>
      </p:sp>
      <p:sp>
        <p:nvSpPr>
          <p:cNvPr id="329" name="Google Shape;329;p18"/>
          <p:cNvSpPr/>
          <p:nvPr/>
        </p:nvSpPr>
        <p:spPr>
          <a:xfrm>
            <a:off x="3740412" y="3184800"/>
            <a:ext cx="1663200" cy="36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유투브 컨텐츠수</a:t>
            </a:r>
            <a:endParaRPr sz="1200"/>
          </a:p>
        </p:txBody>
      </p:sp>
      <p:sp>
        <p:nvSpPr>
          <p:cNvPr id="330" name="Google Shape;330;p18"/>
          <p:cNvSpPr/>
          <p:nvPr/>
        </p:nvSpPr>
        <p:spPr>
          <a:xfrm>
            <a:off x="5716800" y="3184800"/>
            <a:ext cx="1663200" cy="36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브랜드</a:t>
            </a:r>
            <a:endParaRPr sz="1200"/>
          </a:p>
        </p:txBody>
      </p:sp>
      <p:cxnSp>
        <p:nvCxnSpPr>
          <p:cNvPr id="331" name="Google Shape;331;p18"/>
          <p:cNvCxnSpPr>
            <a:stCxn id="324" idx="2"/>
            <a:endCxn id="325" idx="0"/>
          </p:cNvCxnSpPr>
          <p:nvPr/>
        </p:nvCxnSpPr>
        <p:spPr>
          <a:xfrm flipH="1">
            <a:off x="2595600" y="2106000"/>
            <a:ext cx="1976400" cy="4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18"/>
          <p:cNvCxnSpPr>
            <a:stCxn id="324" idx="2"/>
            <a:endCxn id="326" idx="0"/>
          </p:cNvCxnSpPr>
          <p:nvPr/>
        </p:nvCxnSpPr>
        <p:spPr>
          <a:xfrm>
            <a:off x="4572000" y="2106000"/>
            <a:ext cx="0" cy="4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18"/>
          <p:cNvCxnSpPr>
            <a:stCxn id="324" idx="2"/>
            <a:endCxn id="327" idx="0"/>
          </p:cNvCxnSpPr>
          <p:nvPr/>
        </p:nvCxnSpPr>
        <p:spPr>
          <a:xfrm>
            <a:off x="4572000" y="2106000"/>
            <a:ext cx="1976400" cy="4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" name="Google Shape;334;p18"/>
          <p:cNvSpPr/>
          <p:nvPr/>
        </p:nvSpPr>
        <p:spPr>
          <a:xfrm>
            <a:off x="1764000" y="3546000"/>
            <a:ext cx="1663200" cy="36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피부타입별리뷰</a:t>
            </a:r>
            <a:endParaRPr sz="1200"/>
          </a:p>
        </p:txBody>
      </p:sp>
      <p:sp>
        <p:nvSpPr>
          <p:cNvPr id="335" name="Google Shape;335;p18"/>
          <p:cNvSpPr/>
          <p:nvPr/>
        </p:nvSpPr>
        <p:spPr>
          <a:xfrm>
            <a:off x="3740412" y="3546000"/>
            <a:ext cx="1663200" cy="36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컨텐츠별 조회수</a:t>
            </a:r>
            <a:endParaRPr sz="1200"/>
          </a:p>
        </p:txBody>
      </p:sp>
      <p:sp>
        <p:nvSpPr>
          <p:cNvPr id="336" name="Google Shape;336;p18"/>
          <p:cNvSpPr/>
          <p:nvPr/>
        </p:nvSpPr>
        <p:spPr>
          <a:xfrm>
            <a:off x="5716800" y="3546000"/>
            <a:ext cx="1663200" cy="36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6개월 매출</a:t>
            </a:r>
            <a:endParaRPr sz="1200"/>
          </a:p>
        </p:txBody>
      </p:sp>
      <p:sp>
        <p:nvSpPr>
          <p:cNvPr id="337" name="Google Shape;337;p18"/>
          <p:cNvSpPr/>
          <p:nvPr/>
        </p:nvSpPr>
        <p:spPr>
          <a:xfrm>
            <a:off x="1764000" y="3907200"/>
            <a:ext cx="1663200" cy="36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제품성능별리뷰</a:t>
            </a:r>
            <a:endParaRPr sz="1200"/>
          </a:p>
        </p:txBody>
      </p:sp>
      <p:sp>
        <p:nvSpPr>
          <p:cNvPr id="338" name="Google Shape;338;p18"/>
          <p:cNvSpPr/>
          <p:nvPr/>
        </p:nvSpPr>
        <p:spPr>
          <a:xfrm>
            <a:off x="3740412" y="3907200"/>
            <a:ext cx="1663200" cy="36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컨텐츠별 좋아요수</a:t>
            </a:r>
            <a:endParaRPr sz="1200"/>
          </a:p>
        </p:txBody>
      </p:sp>
      <p:sp>
        <p:nvSpPr>
          <p:cNvPr id="339" name="Google Shape;339;p18"/>
          <p:cNvSpPr/>
          <p:nvPr/>
        </p:nvSpPr>
        <p:spPr>
          <a:xfrm>
            <a:off x="5716800" y="3907200"/>
            <a:ext cx="1663200" cy="36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1개월 검색량</a:t>
            </a:r>
            <a:endParaRPr sz="1200"/>
          </a:p>
        </p:txBody>
      </p:sp>
      <p:sp>
        <p:nvSpPr>
          <p:cNvPr id="340" name="Google Shape;340;p18"/>
          <p:cNvSpPr txBox="1"/>
          <p:nvPr/>
        </p:nvSpPr>
        <p:spPr>
          <a:xfrm>
            <a:off x="1408350" y="4346000"/>
            <a:ext cx="237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원본_올리브영랭크100위화장품</a:t>
            </a:r>
            <a:endParaRPr sz="8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정보_상세페이지.xlsx</a:t>
            </a:r>
            <a:endParaRPr sz="8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1" name="Google Shape;341;p18"/>
          <p:cNvSpPr txBox="1"/>
          <p:nvPr/>
        </p:nvSpPr>
        <p:spPr>
          <a:xfrm>
            <a:off x="3384750" y="1185288"/>
            <a:ext cx="2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원본_올리브영랭크100위화장품정보.xlsx</a:t>
            </a:r>
            <a:endParaRPr sz="8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2" name="Google Shape;342;p18"/>
          <p:cNvSpPr txBox="1"/>
          <p:nvPr/>
        </p:nvSpPr>
        <p:spPr>
          <a:xfrm>
            <a:off x="3325825" y="4346000"/>
            <a:ext cx="248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(브랜드) (제품명)</a:t>
            </a:r>
            <a:r>
              <a:rPr lang="ko" sz="8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.xlsx * 100개</a:t>
            </a:r>
            <a:endParaRPr sz="8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원본_올리브영랭크100위화장품정보+유튜브데이터.xlsx</a:t>
            </a:r>
            <a:endParaRPr sz="8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3" name="Google Shape;343;p18"/>
          <p:cNvSpPr txBox="1"/>
          <p:nvPr/>
        </p:nvSpPr>
        <p:spPr>
          <a:xfrm>
            <a:off x="5361150" y="4346000"/>
            <a:ext cx="2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원본_트렌드 지수 크롤링(브랜드)</a:t>
            </a:r>
            <a:r>
              <a:rPr lang="ko" sz="8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.xlsx</a:t>
            </a:r>
            <a:endParaRPr sz="8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#1. 올리브영 크롤링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https://www.oliveyoung.co.kr/store/main/getBestList.do</a:t>
            </a:r>
            <a:endParaRPr b="0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04" y="1600888"/>
            <a:ext cx="5307699" cy="331992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/>
          <p:cNvSpPr/>
          <p:nvPr/>
        </p:nvSpPr>
        <p:spPr>
          <a:xfrm>
            <a:off x="4526225" y="2898925"/>
            <a:ext cx="1159800" cy="110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1" name="Google Shape;351;p19"/>
          <p:cNvGraphicFramePr/>
          <p:nvPr/>
        </p:nvGraphicFramePr>
        <p:xfrm>
          <a:off x="6050700" y="27884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{C5C9F923-A52B-4A0F-89DD-9A14B3C57E08}</a:tableStyleId>
              </a:tblPr>
              <a:tblGrid>
                <a:gridCol w="1041125"/>
                <a:gridCol w="1041125"/>
              </a:tblGrid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요소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태그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이미지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img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가격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span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브랜드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span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상세페이지 url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2" name="Google Shape;352;p19"/>
          <p:cNvSpPr txBox="1"/>
          <p:nvPr/>
        </p:nvSpPr>
        <p:spPr>
          <a:xfrm>
            <a:off x="5946900" y="1680275"/>
            <a:ext cx="3197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unito"/>
                <a:ea typeface="Nunito"/>
                <a:cs typeface="Nunito"/>
                <a:sym typeface="Nunito"/>
              </a:rPr>
              <a:t>4개씩 25줄 = 100개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unito"/>
                <a:ea typeface="Nunito"/>
                <a:cs typeface="Nunito"/>
                <a:sym typeface="Nunito"/>
              </a:rPr>
              <a:t>for line in range(1,26):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unito"/>
                <a:ea typeface="Nunito"/>
                <a:cs typeface="Nunito"/>
                <a:sym typeface="Nunito"/>
              </a:rPr>
              <a:t>ul: nth-child(</a:t>
            </a:r>
            <a:r>
              <a:rPr lang="ko" sz="1200">
                <a:latin typeface="Nunito"/>
                <a:ea typeface="Nunito"/>
                <a:cs typeface="Nunito"/>
                <a:sym typeface="Nunito"/>
              </a:rPr>
              <a:t>line</a:t>
            </a:r>
            <a:r>
              <a:rPr lang="ko" sz="1200">
                <a:latin typeface="Nunito"/>
                <a:ea typeface="Nunito"/>
                <a:cs typeface="Nunito"/>
                <a:sym typeface="Nunito"/>
              </a:rPr>
              <a:t>)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unito"/>
                <a:ea typeface="Nunito"/>
                <a:cs typeface="Nunito"/>
                <a:sym typeface="Nunito"/>
              </a:rPr>
              <a:t>for idx in range(1,5):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unito"/>
                <a:ea typeface="Nunito"/>
                <a:cs typeface="Nunito"/>
                <a:sym typeface="Nunito"/>
              </a:rPr>
              <a:t>nth_box=  &gt;li: nth-child(...)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3" name="Google Shape;353;p19"/>
          <p:cNvSpPr/>
          <p:nvPr/>
        </p:nvSpPr>
        <p:spPr>
          <a:xfrm>
            <a:off x="4526225" y="4007113"/>
            <a:ext cx="1159800" cy="14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9"/>
          <p:cNvSpPr/>
          <p:nvPr/>
        </p:nvSpPr>
        <p:spPr>
          <a:xfrm>
            <a:off x="4526225" y="4150925"/>
            <a:ext cx="1159800" cy="243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9"/>
          <p:cNvSpPr/>
          <p:nvPr/>
        </p:nvSpPr>
        <p:spPr>
          <a:xfrm>
            <a:off x="4526225" y="4393913"/>
            <a:ext cx="1159800" cy="14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0"/>
          <p:cNvPicPr preferRelativeResize="0"/>
          <p:nvPr/>
        </p:nvPicPr>
        <p:blipFill rotWithShape="1">
          <a:blip r:embed="rId3">
            <a:alphaModFix/>
          </a:blip>
          <a:srcRect b="0" l="0" r="0" t="2771"/>
          <a:stretch/>
        </p:blipFill>
        <p:spPr>
          <a:xfrm>
            <a:off x="170025" y="2084300"/>
            <a:ext cx="5628729" cy="2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#1. 올리브영 크롤링</a:t>
            </a:r>
            <a:endParaRPr/>
          </a:p>
        </p:txBody>
      </p:sp>
      <p:sp>
        <p:nvSpPr>
          <p:cNvPr id="362" name="Google Shape;362;p20"/>
          <p:cNvSpPr txBox="1"/>
          <p:nvPr>
            <p:ph idx="1" type="body"/>
          </p:nvPr>
        </p:nvSpPr>
        <p:spPr>
          <a:xfrm>
            <a:off x="5998850" y="1600900"/>
            <a:ext cx="28797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driver.find_element_by_css_selector 사용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받아진 리스트 형식을 보고 숫자형 데이터는 숫자로 변환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0"/>
          <p:cNvSpPr/>
          <p:nvPr/>
        </p:nvSpPr>
        <p:spPr>
          <a:xfrm>
            <a:off x="1224825" y="2192210"/>
            <a:ext cx="1217700" cy="61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0"/>
          <p:cNvSpPr/>
          <p:nvPr/>
        </p:nvSpPr>
        <p:spPr>
          <a:xfrm>
            <a:off x="2600211" y="2152459"/>
            <a:ext cx="1217700" cy="27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0"/>
          <p:cNvSpPr/>
          <p:nvPr/>
        </p:nvSpPr>
        <p:spPr>
          <a:xfrm>
            <a:off x="2600211" y="2901404"/>
            <a:ext cx="1217700" cy="27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0"/>
          <p:cNvSpPr/>
          <p:nvPr/>
        </p:nvSpPr>
        <p:spPr>
          <a:xfrm>
            <a:off x="170025" y="3400023"/>
            <a:ext cx="5756100" cy="881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67" name="Google Shape;367;p20"/>
          <p:cNvGraphicFramePr/>
          <p:nvPr/>
        </p:nvGraphicFramePr>
        <p:xfrm>
          <a:off x="6050700" y="27884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{C5C9F923-A52B-4A0F-89DD-9A14B3C57E08}</a:tableStyleId>
              </a:tblPr>
              <a:tblGrid>
                <a:gridCol w="1171575"/>
                <a:gridCol w="1171575"/>
              </a:tblGrid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요소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태그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별점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div.star_area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리뷰수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div.star_area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별점분포도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div.graph_area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상세리뷰분포도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div.poll_all.clrfix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#2. 유투브 크롤링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u="sng">
                <a:solidFill>
                  <a:schemeClr val="hlink"/>
                </a:solidFill>
                <a:hlinkClick r:id="rId3"/>
              </a:rPr>
              <a:t>www.youtube.com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3" name="Google Shape;373;p21"/>
          <p:cNvGrpSpPr/>
          <p:nvPr/>
        </p:nvGrpSpPr>
        <p:grpSpPr>
          <a:xfrm>
            <a:off x="344700" y="1597875"/>
            <a:ext cx="5572848" cy="3240826"/>
            <a:chOff x="344700" y="1597875"/>
            <a:chExt cx="5572848" cy="3240826"/>
          </a:xfrm>
        </p:grpSpPr>
        <p:pic>
          <p:nvPicPr>
            <p:cNvPr id="374" name="Google Shape;37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700" y="1597875"/>
              <a:ext cx="5572848" cy="3240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Google Shape;375;p21"/>
            <p:cNvSpPr/>
            <p:nvPr/>
          </p:nvSpPr>
          <p:spPr>
            <a:xfrm>
              <a:off x="870475" y="1597875"/>
              <a:ext cx="2295300" cy="173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1303800" y="2485200"/>
              <a:ext cx="2295300" cy="173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21"/>
          <p:cNvGrpSpPr/>
          <p:nvPr/>
        </p:nvGrpSpPr>
        <p:grpSpPr>
          <a:xfrm>
            <a:off x="764525" y="1540900"/>
            <a:ext cx="5572848" cy="2623504"/>
            <a:chOff x="344700" y="1550675"/>
            <a:chExt cx="5572848" cy="2623504"/>
          </a:xfrm>
        </p:grpSpPr>
        <p:pic>
          <p:nvPicPr>
            <p:cNvPr id="378" name="Google Shape;37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4700" y="1550675"/>
              <a:ext cx="5572848" cy="26235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p21"/>
            <p:cNvSpPr/>
            <p:nvPr/>
          </p:nvSpPr>
          <p:spPr>
            <a:xfrm>
              <a:off x="4891850" y="2736325"/>
              <a:ext cx="474000" cy="173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21"/>
          <p:cNvGrpSpPr/>
          <p:nvPr/>
        </p:nvGrpSpPr>
        <p:grpSpPr>
          <a:xfrm>
            <a:off x="2443600" y="1540900"/>
            <a:ext cx="5776110" cy="3354776"/>
            <a:chOff x="344700" y="1550675"/>
            <a:chExt cx="5776110" cy="3354776"/>
          </a:xfrm>
        </p:grpSpPr>
        <p:pic>
          <p:nvPicPr>
            <p:cNvPr id="381" name="Google Shape;381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4700" y="1550675"/>
              <a:ext cx="5776110" cy="3354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21"/>
            <p:cNvSpPr/>
            <p:nvPr/>
          </p:nvSpPr>
          <p:spPr>
            <a:xfrm>
              <a:off x="1013575" y="1597875"/>
              <a:ext cx="2763300" cy="1260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3274375" y="4665600"/>
              <a:ext cx="808800" cy="173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